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65" r:id="rId2"/>
    <p:sldId id="1535" r:id="rId3"/>
    <p:sldId id="1586" r:id="rId4"/>
    <p:sldId id="1587" r:id="rId5"/>
    <p:sldId id="1588" r:id="rId6"/>
    <p:sldId id="1524" r:id="rId7"/>
    <p:sldId id="1596" r:id="rId8"/>
    <p:sldId id="1597" r:id="rId9"/>
    <p:sldId id="1458" r:id="rId10"/>
    <p:sldId id="1557" r:id="rId11"/>
    <p:sldId id="1556" r:id="rId12"/>
    <p:sldId id="1571" r:id="rId13"/>
    <p:sldId id="1578" r:id="rId14"/>
    <p:sldId id="1482" r:id="rId15"/>
    <p:sldId id="1577" r:id="rId16"/>
    <p:sldId id="1589" r:id="rId17"/>
    <p:sldId id="1580" r:id="rId18"/>
    <p:sldId id="1579" r:id="rId19"/>
    <p:sldId id="1581" r:id="rId20"/>
    <p:sldId id="1582" r:id="rId21"/>
    <p:sldId id="1583" r:id="rId22"/>
    <p:sldId id="1584" r:id="rId23"/>
    <p:sldId id="1576" r:id="rId24"/>
    <p:sldId id="1590" r:id="rId25"/>
    <p:sldId id="1593" r:id="rId26"/>
    <p:sldId id="1598" r:id="rId27"/>
    <p:sldId id="1592" r:id="rId28"/>
    <p:sldId id="1602" r:id="rId29"/>
    <p:sldId id="1611" r:id="rId30"/>
    <p:sldId id="1603" r:id="rId31"/>
    <p:sldId id="1600" r:id="rId32"/>
    <p:sldId id="1609" r:id="rId33"/>
    <p:sldId id="1610" r:id="rId34"/>
    <p:sldId id="1608" r:id="rId35"/>
    <p:sldId id="1613" r:id="rId36"/>
    <p:sldId id="1614" r:id="rId37"/>
    <p:sldId id="1612" r:id="rId38"/>
    <p:sldId id="1601" r:id="rId39"/>
    <p:sldId id="1604" r:id="rId40"/>
    <p:sldId id="1619" r:id="rId41"/>
    <p:sldId id="1615" r:id="rId42"/>
    <p:sldId id="1607" r:id="rId43"/>
    <p:sldId id="1616" r:id="rId44"/>
    <p:sldId id="1617" r:id="rId45"/>
    <p:sldId id="1618" r:id="rId46"/>
    <p:sldId id="1606" r:id="rId47"/>
    <p:sldId id="1594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/>
    <p:restoredTop sz="95918"/>
  </p:normalViewPr>
  <p:slideViewPr>
    <p:cSldViewPr snapToGrid="0" snapToObjects="1">
      <p:cViewPr varScale="1">
        <p:scale>
          <a:sx n="164" d="100"/>
          <a:sy n="164" d="100"/>
        </p:scale>
        <p:origin x="13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3E8C-BC47-0993-6AD2-4E55A29AC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C2033-B02D-444F-C8C8-B2BAED05B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5D6BE-ED67-46D2-47BA-C6595FA1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4CBF-1592-6A97-E72A-16F23FDE2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64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AE723-CEC3-4330-1C7E-91320C57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89E2E-05DB-4986-1571-25C642BF9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F99B8-AF17-2DA3-EC61-DF876369A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71B0A-2251-06D2-70E5-8DDA41AE36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6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1103B-DAB7-1390-C826-D3FE4D5F7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7344D2-F3B0-A881-C3AD-C0613558D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362BA-02A4-BF14-E178-389EDCAFF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3269C-5E02-7851-986E-5D2086E19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84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2626-62BD-4571-8FE4-8E150A920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5F7CC-A4ED-9724-335E-7FDCC7780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04DB8-7356-9832-8303-BDB69E090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E5B9-6482-8F0A-44EC-6086D3BD5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1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F57B-E51D-3021-1A7F-9DF1FAAB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FBF9C-CBF8-CED3-D5BF-2866252BB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8EE9-E71F-835A-E86C-465B8240B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02147-636F-2882-3442-BA105A889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CCC40-4FEE-67FC-1233-B6690143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71283-7F9D-419B-9C09-C869A4043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1C5DA-E30A-9DDB-C0BE-8313874E8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DA8C8-8CB7-8AFF-4D8F-54C0CBED4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7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26BE6-47EB-A937-573C-3FD2DE97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31FBA-CA8D-B645-8DCF-2F6AC607A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DAA27-A8E2-4816-8DD6-93E15B7CF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1F851-81C8-88D4-A6B3-6573085EC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08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2CB6-0DAE-4AAE-48EE-350B02399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251C2-CF81-4B40-B148-BDD3095E3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7AC14-84AC-CBCD-06E5-566B43D0F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11DC9-DB30-646B-5D49-74918B84E2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1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05B5-D794-DFF4-E657-987894DF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4E0B9-8E27-79EB-89E6-E8A7B9953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ECF0F3-1AA9-BC5A-0322-D6B1C9089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0871A-1762-F752-83A2-A637CE5844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398A-564D-C333-3F5F-C63FBBC84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C060C-ED9E-5FCB-C1B8-340E091D6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D1549-E1A9-55BD-157A-23B88923A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00E1-6A19-AD33-86E7-3C5D7944D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4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FF6D-25BC-C108-E04A-CF540EB8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AC615-84C5-12C0-9259-DE75812DE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AB3EC-ACBF-C6AE-47AF-A95C02CFB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24E3-A004-3B2D-5C0F-0A8D0E248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1A27-6823-CAB8-3839-A543B6A89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78F30-E0FD-B7FD-82D7-E8947E8EC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599D9-03EE-C3BB-6CD8-21EC6311E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68BA-86CA-CEE4-D822-9E43FD0CA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4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49EBD-805B-D455-B920-36CF67A0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09EFB-5D43-4D48-33F9-800DDC933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039B5-F894-AC3F-262E-D84F35ED3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26068-98EC-7343-AD78-A5490929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6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6CCA-3636-34E6-8E6F-B1FF9ABC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F57A8-3E7E-A7CE-B0B7-979F1C253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159C34-1076-71E8-D8B7-9E342B87E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4D8FB-3A4E-1258-7DC8-1030D9F25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48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4DCEF-3990-50A6-4D16-9886F712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E9A89C-FAE0-CD3E-6EF5-4EE478153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BE849-EB65-6698-695C-2E835B5E3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CFAE6-CAF9-ECE5-C350-8F44BD2A6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6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E9301-E932-F568-7768-865C9069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88027-D9BB-7A50-2AB5-EFB27C853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BB9B7-6AD3-5601-6C55-9BB8D23D5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1B84-F72C-F380-FDC4-1B3EE616D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70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5CA89-A486-7791-280E-AB5DB82A3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505A6-6A7C-F42B-8FC5-20AA99183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35661-2208-56F7-1A7B-EB2F58700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31A15-E611-50DF-184D-370D109C0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8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756DA-507D-3FF4-95C0-B8D2C14D0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943D5-C3EB-78CD-6DAD-AA6FBF104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42319-2A97-0A51-A699-20DC67333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5555-57E5-EB67-8717-F7085068C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2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F9174-72D7-7EF3-A723-B4500860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ACCC6-49C8-A3D0-0373-451B9EB57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B837D-00F1-C583-8DD3-4E025CA17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6133C-856A-B632-647D-A2E5B8644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83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92C1A-B0F2-D617-AF60-BD7507F90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11972-5F4D-6091-C436-69987A12B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C6F9F-4E3B-8D93-1EF8-4AD040787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DD44-CCC8-DC73-B058-0FE479B00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4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7D76F-D8DC-79CB-4AA9-34EEB7FEA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4ACE4-3355-9ACB-1079-483B93F85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CD24F-B3A7-0B98-96A9-8DD7B2F0C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05CDE-ED00-C380-08C9-DAF04D4BE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8A87B-896D-D5E0-3A18-4F0BA948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A528C-ED9F-A27E-C0B6-EBC46EA87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2ACD9-D57F-76F3-9E95-A0231E32B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E8A2A-2CD6-23ED-59BE-4AB823BF0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05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5195-22F0-FED2-6ED4-AF1E5516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98FD8-4FBB-FB5D-A955-71BE7BB25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1710C-6E07-EB47-3AE4-8604F9CE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62D07-6862-B8C4-1BF7-3F2567FB7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8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6FFE-445F-4D7E-1989-5B68BDCCC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49355-CFCE-ADC5-02D2-A00B6C1F8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3FA9F-B454-591D-0E14-18485E895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A899E-248D-354D-594F-A64890962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3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29FC8-31E5-83C5-1285-A905DE69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8020C-BA23-32F9-8CD2-D336C9BF3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46607-96A7-C02F-C1C1-031A872EB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101F5-09AD-2777-2994-43D4E2F11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80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A481E-A49A-A3E5-F391-3449A6B71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20DFC-5135-D90D-34A6-9583899A9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00DA9-D1D0-B697-447E-01F0D1DA4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8129-3452-9C85-13D9-F769E75D4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38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2D4B-EBBB-13ED-BFD7-4B57AC8C6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30E69-9D0E-8FEC-8D06-E5DB80571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5D2AF-ADE0-346C-C50A-465D472D1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37C35-807C-DAB4-5796-0E6E6B3E8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11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43207-73CA-9A69-0E4C-00DA8B6BD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EDFFC-2123-B0C0-D96F-C216FB9D2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C73A8-1BC8-20F4-206D-172A1E88B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3D679-E353-9DAA-E4D3-0E1D2AE7B2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97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C648-87B9-1408-31D5-9801070BD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9A919-E895-AA70-25FD-7DF497D98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2F0DE-AE2A-82AE-A604-21DEAB048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2F8BF-8F1D-5E5D-9BC3-194C51524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8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15EB3-A5EE-29CC-0CEB-F8AE7555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AB4DE-BF99-8C15-155B-ACEE100B4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3AC48-7738-56F4-A8A6-A26E01F98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3A774-1B83-61EB-ED45-BD45F8711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49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48D67-8E8E-A8D3-1173-F4817C423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6BAB2-7835-DA28-A7F4-33CA1E17D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43951-86F6-B870-5EBA-6D1304894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70BC5-82CC-045F-E314-60D2A7B27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83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01C57-AB4D-5C20-60D4-95E05211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8BCB1-D191-464B-F301-00944C944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9D691-2051-6F06-C32E-17C68B7AC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A77-E1F3-D9DA-E0FC-D71B1D3A6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09401-0E2A-D333-8EEA-C3B68511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06C6B-13A3-C8CB-06B1-3721F1550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134CF1-3BD4-13A4-B0C4-F402C6160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3A95-E973-A4C1-9D70-86DECDE64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554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EC165-F55C-18CC-CEC6-27F443B3E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76F4F-B16C-8153-6008-FB4E329BB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D07D8-DC00-8AE4-EDDF-DAC50809D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4A463-A8BC-C2F7-FB2A-18C9A375B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31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F8A7-CE00-8F28-E1DD-9A8CD5EC4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AA9D6-31DE-A7D9-710E-C1D1C0B010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56CA5-2905-AE50-9DFC-FBB34284B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9C94-E831-11CC-931C-0ED94A623B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6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8FCCE-3399-DAD7-7242-A993C9050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B84F1-E683-FEDD-BE6C-29853706A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582BB-0796-62D5-F9CC-CB8C8A4EB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943E5-9A3E-917A-C623-B3745C2D52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02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E9A5E-9DEC-31A5-9B9A-3BB1FEBE8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D85525-0950-8C88-DD67-954BA1303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C3685-D7CA-9374-4FCB-F5F60D488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E2B25-54E5-58A2-422A-7DB0574AA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3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71FCC-4F1F-FC47-23E6-385A59AAB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49CEA-6C97-DE53-74CD-D765E2914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370A-DB4B-D1F1-7E68-EF9D0C87E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AC93F-845F-29F2-0562-10AC7DD2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E720-C066-9F98-EB3E-42437DFB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FC2774-A9D5-32B4-B03D-2F3A1DDB8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C9D91-F1D7-8D97-9952-5DEEAD293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2703E-5AB4-EBFC-34D4-A9DE257F41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6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70A2-572F-4983-93E2-3FDB62491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95947-5A42-B1F7-9ADD-16ED3E5B7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59A68-B304-98D7-F49F-EB301A10B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2AF2E-C9C3-0A22-CE0D-C7DA72829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91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4B6E-0128-15D8-B1A6-3B843D13C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B6826-EF29-C248-9FCB-99D07996F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BE71-E379-3721-9534-1FB1FD254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DF73E-56FC-8ED9-5F49-C874076B5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4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6357B-D695-C016-9C56-F1771DFD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4255E-301E-444D-546F-5E5324262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F679E-EBDA-E000-396E-9ADFE0898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C4EEA-B2F5-65B1-F81E-2AB307A54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7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1528A-38EB-39B2-2634-EAD1C668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9A0F7-3596-160E-A81E-1ECDE80F1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78A66-4291-2184-4699-2B791882C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96C1-6D5D-4E73-54D9-75A91B921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18B89-B116-E3B6-9350-64879489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BFD74-AD16-A8EC-B489-75480C01A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D9B0E-7614-7717-5F53-8BC289360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9975A-26A1-ABDF-9020-C692FFC8F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18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E00B6-6C65-CD9A-0F84-57A1B657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69835-08E6-C83D-8A38-3FD605D1D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32C8D-F11B-2DD2-84A8-18241A4BA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3D3A-EC31-60DA-9A9C-3CD6E120C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39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F146-33C7-FBF7-42CF-7EDDE040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7E332-8C95-3FEB-28A1-6EE12DA5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F61D-1BC2-6733-155F-E9BF69C3C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35DC-4D2B-E590-6715-57C367229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95970.319612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abstract/document/1096219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24-47811-6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eeexplore.ieee.org/abstract/document/1096219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1096219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3389/fnins.2021.690418" TargetMode="Externa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convergencejournal.springeropen.com/articles/10.1186/s40580-024-00463-0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no-free-lunch-theore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eeexplore.ieee.org/document/585893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ai-machine-learning/an-in-depth-look-at-googles-first-tensor-processing-unit-tp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Spiking transformer + In-memory computing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C1E3B-F481-4405-C3C6-9973D0E21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BBA859-C069-A3C2-C305-FDD700699B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177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Systolic 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0D26-4FED-3B0D-F941-E276898AF71E}"/>
              </a:ext>
            </a:extLst>
          </p:cNvPr>
          <p:cNvSpPr txBox="1"/>
          <p:nvPr/>
        </p:nvSpPr>
        <p:spPr>
          <a:xfrm>
            <a:off x="4188721" y="4620883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919D578-96CA-C6F8-27AA-A88381BF0E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511" y="1027813"/>
            <a:ext cx="5143614" cy="2620819"/>
          </a:xfrm>
          <a:prstGeom prst="rect">
            <a:avLst/>
          </a:prstGeom>
        </p:spPr>
      </p:pic>
      <p:pic>
        <p:nvPicPr>
          <p:cNvPr id="5" name="Picture 4" descr="A diagram of a code&#10;&#10;AI-generated content may be incorrect.">
            <a:extLst>
              <a:ext uri="{FF2B5EF4-FFF2-40B4-BE49-F238E27FC236}">
                <a16:creationId xmlns:a16="http://schemas.microsoft.com/office/drawing/2014/main" id="{0E84490F-ED99-1D26-D7FF-BAB182A377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817" y="1179296"/>
            <a:ext cx="2812926" cy="2317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8393E-F856-1305-A6CE-DE5CCF41C97F}"/>
              </a:ext>
            </a:extLst>
          </p:cNvPr>
          <p:cNvSpPr txBox="1"/>
          <p:nvPr/>
        </p:nvSpPr>
        <p:spPr>
          <a:xfrm>
            <a:off x="334817" y="3597618"/>
            <a:ext cx="82638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name "systolic" comes from an analogy to the human heart, where data pulses through the array of processors in a rhythmic, synchronized fashion.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CPUs and GPUs often spend energy to access multiple registers per operation. A systolic array chains multiple ALUs together, reusing the result of reading a single register.</a:t>
            </a:r>
          </a:p>
        </p:txBody>
      </p:sp>
    </p:spTree>
    <p:extLst>
      <p:ext uri="{BB962C8B-B14F-4D97-AF65-F5344CB8AC3E}">
        <p14:creationId xmlns:p14="http://schemas.microsoft.com/office/powerpoint/2010/main" val="312169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CD73-3729-2155-4500-0AD1D98A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7B872AE-5DAE-9352-B212-5F828FB8211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map a deep neural net on a systolic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44281-4115-B45F-E36F-5DE9B1FF98B6}"/>
              </a:ext>
            </a:extLst>
          </p:cNvPr>
          <p:cNvSpPr txBox="1"/>
          <p:nvPr/>
        </p:nvSpPr>
        <p:spPr>
          <a:xfrm>
            <a:off x="2241494" y="4541082"/>
            <a:ext cx="46610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https://doi.org/10.1145/3195970.3196129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B294B11C-2273-C56F-5487-1E7BD642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938" y="1000125"/>
            <a:ext cx="5397500" cy="354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6C8-32A8-376A-67BF-EA7F46F996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51" y="1783203"/>
            <a:ext cx="2720837" cy="19771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49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F4E95-506D-1A76-580C-F1C6F089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EE3ED4-DD62-4E02-FEA4-4EE77F372A9F}"/>
              </a:ext>
            </a:extLst>
          </p:cNvPr>
          <p:cNvSpPr txBox="1"/>
          <p:nvPr/>
        </p:nvSpPr>
        <p:spPr>
          <a:xfrm>
            <a:off x="2286000" y="441747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https://ieeexplore.ieee.org/abstract/document/10962199</a:t>
            </a:r>
            <a:r>
              <a:rPr lang="en-US" sz="10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652DEA-2C0A-896F-99B5-72459FC1A6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067" y="804257"/>
            <a:ext cx="5621866" cy="26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4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7EC81-CE37-2F5F-A666-8CAD5063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42448D48-078A-1A41-933D-A25EF0A212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154" y="1796386"/>
            <a:ext cx="1942193" cy="3862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4185E86-01B4-1141-A736-BFA430724BE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transformer operations could we improve?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11B8F-7C15-238F-A517-4E1DCD40161F}"/>
              </a:ext>
            </a:extLst>
          </p:cNvPr>
          <p:cNvSpPr txBox="1"/>
          <p:nvPr/>
        </p:nvSpPr>
        <p:spPr>
          <a:xfrm>
            <a:off x="361128" y="942836"/>
            <a:ext cx="710958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Matrix Multiplication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Used throughout the architecture, particularly in the attention mechanism and feed-forward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Attention Mechanism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The core operation involving: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Query, Key, Value transformations (matrix multiplications)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Scaled dot-product attention: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Multi-head attention which runs multiple attention operations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Layer Normalization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Normalizes the outputs of sub-layers using mean and variance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Residual Connections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(Skip Connections) - Addition operations that help with gradient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Position-wise Feed-Forward Networks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Two linear transformations with a </a:t>
            </a:r>
            <a:r>
              <a:rPr lang="en-US" sz="145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activation in between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Used in the attention mechanism to convert scores to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Encoding 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- Often implemented using sine and cosine functions of different frequencies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50" b="1" dirty="0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en-US" sz="1450" dirty="0">
                <a:latin typeface="Arial" panose="020B0604020202020204" pitchFamily="34" charset="0"/>
                <a:cs typeface="Arial" panose="020B0604020202020204" pitchFamily="34" charset="0"/>
              </a:rPr>
              <a:t> - Converting tokens to continuous vector representations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96B84-5A3B-731B-C323-3609E0B54A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638" y="1539105"/>
            <a:ext cx="1845362" cy="2470001"/>
          </a:xfrm>
          <a:prstGeom prst="rect">
            <a:avLst/>
          </a:prstGeom>
        </p:spPr>
      </p:pic>
      <p:pic>
        <p:nvPicPr>
          <p:cNvPr id="8" name="Picture 7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E3A602B0-5B9D-B41B-0DA2-45B6C09CD9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724" y="942836"/>
            <a:ext cx="1250692" cy="133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B47773-D41D-C341-7D3C-EA2D3A36884B}"/>
              </a:ext>
            </a:extLst>
          </p:cNvPr>
          <p:cNvSpPr txBox="1"/>
          <p:nvPr/>
        </p:nvSpPr>
        <p:spPr>
          <a:xfrm>
            <a:off x="7080451" y="2164802"/>
            <a:ext cx="9557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Query     Key     Value</a:t>
            </a:r>
          </a:p>
        </p:txBody>
      </p:sp>
      <p:pic>
        <p:nvPicPr>
          <p:cNvPr id="14" name="Picture 13" descr="A graph of a function&#10;&#10;AI-generated content may be incorrect.">
            <a:extLst>
              <a:ext uri="{FF2B5EF4-FFF2-40B4-BE49-F238E27FC236}">
                <a16:creationId xmlns:a16="http://schemas.microsoft.com/office/drawing/2014/main" id="{CB0EE75C-13DF-4FD3-E0CA-918C02F420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2724" y="4039050"/>
            <a:ext cx="935969" cy="655896"/>
          </a:xfrm>
          <a:prstGeom prst="rect">
            <a:avLst/>
          </a:prstGeom>
        </p:spPr>
      </p:pic>
      <p:pic>
        <p:nvPicPr>
          <p:cNvPr id="20" name="Picture 19" descr="A mathematical equation with a number of symbols&#10;&#10;AI-generated content may be incorrect.">
            <a:extLst>
              <a:ext uri="{FF2B5EF4-FFF2-40B4-BE49-F238E27FC236}">
                <a16:creationId xmlns:a16="http://schemas.microsoft.com/office/drawing/2014/main" id="{366B3823-E91C-59AE-9783-228CCA6B195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722" y="4119914"/>
            <a:ext cx="915686" cy="3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8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2CA0-DE42-DAF3-7FB6-0D9E289A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AC6D28D7-C1CA-5736-6697-831D0AFEC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22" y="805844"/>
            <a:ext cx="6652159" cy="3779806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05536D8-301C-E516-8907-6171785FF56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self-attention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05BA-CE52-3C91-A160-5FC4A64345B3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01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513A0-A97B-588D-2DC8-F1D908F7F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1595341-F1E6-B469-F0B5-073237C81CB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5345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 spike or not to spike (1)</a:t>
            </a:r>
          </a:p>
        </p:txBody>
      </p:sp>
      <p:pic>
        <p:nvPicPr>
          <p:cNvPr id="5" name="Picture 4" descr="A diagram of a neuron&#10;&#10;AI-generated content may be incorrect.">
            <a:extLst>
              <a:ext uri="{FF2B5EF4-FFF2-40B4-BE49-F238E27FC236}">
                <a16:creationId xmlns:a16="http://schemas.microsoft.com/office/drawing/2014/main" id="{55A645B3-32C2-A37E-B24A-58F5406692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98" y="1033058"/>
            <a:ext cx="7709803" cy="33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0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7620-14BB-5C40-D483-11EB44401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FCB2B3B-66D4-D5F0-F59F-153A74546F9A}"/>
              </a:ext>
            </a:extLst>
          </p:cNvPr>
          <p:cNvSpPr/>
          <p:nvPr/>
        </p:nvSpPr>
        <p:spPr>
          <a:xfrm>
            <a:off x="6662057" y="4556632"/>
            <a:ext cx="2028585" cy="509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2FDD41-FFDD-2C8D-9066-6702E6DF856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71285"/>
            <a:ext cx="9144000" cy="55410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 spike or not to spike (2)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F3A75A-E0F6-563B-48BA-CA79C3D1CD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786809"/>
            <a:ext cx="7772400" cy="3569881"/>
          </a:xfrm>
          <a:prstGeom prst="rect">
            <a:avLst/>
          </a:prstGeom>
        </p:spPr>
      </p:pic>
      <p:pic>
        <p:nvPicPr>
          <p:cNvPr id="6" name="Picture 5" descr="A diagram of a neuron&#10;&#10;AI-generated content may be incorrect.">
            <a:extLst>
              <a:ext uri="{FF2B5EF4-FFF2-40B4-BE49-F238E27FC236}">
                <a16:creationId xmlns:a16="http://schemas.microsoft.com/office/drawing/2014/main" id="{227A85D5-C1C4-F356-B9B9-CAF646C18C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2236" y="4321542"/>
            <a:ext cx="1775661" cy="722604"/>
          </a:xfrm>
          <a:prstGeom prst="rect">
            <a:avLst/>
          </a:prstGeom>
        </p:spPr>
      </p:pic>
      <p:pic>
        <p:nvPicPr>
          <p:cNvPr id="8" name="Picture 7" descr="A diagram of a neuron&#10;&#10;AI-generated content may be incorrect.">
            <a:extLst>
              <a:ext uri="{FF2B5EF4-FFF2-40B4-BE49-F238E27FC236}">
                <a16:creationId xmlns:a16="http://schemas.microsoft.com/office/drawing/2014/main" id="{39978957-35F6-F46C-AAFA-A4CC42FD13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0770" y="4344056"/>
            <a:ext cx="1890386" cy="72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DB0D0-414A-D7CD-CAE7-2C7B68D9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DFB2A-7F2C-D46A-2A58-4D77F69D82CE}"/>
              </a:ext>
            </a:extLst>
          </p:cNvPr>
          <p:cNvSpPr txBox="1"/>
          <p:nvPr/>
        </p:nvSpPr>
        <p:spPr>
          <a:xfrm>
            <a:off x="2230017" y="4743358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hlinkClick r:id="rId3"/>
              </a:rPr>
              <a:t>https://www.nature.com/articles/s41467-024-47811-6</a:t>
            </a:r>
            <a:r>
              <a:rPr lang="en-US" sz="900" dirty="0"/>
              <a:t> </a:t>
            </a:r>
          </a:p>
        </p:txBody>
      </p:sp>
      <p:pic>
        <p:nvPicPr>
          <p:cNvPr id="6" name="Picture 5" descr="A diagram of a network diagram&#10;&#10;AI-generated content may be incorrect.">
            <a:extLst>
              <a:ext uri="{FF2B5EF4-FFF2-40B4-BE49-F238E27FC236}">
                <a16:creationId xmlns:a16="http://schemas.microsoft.com/office/drawing/2014/main" id="{6B4ACB8E-2C01-B4CD-1B27-3F3228887C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079" y="469536"/>
            <a:ext cx="4715246" cy="420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76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752A9-7FC6-EFA3-BB7B-3360CDADA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E4A6786-D31C-8CC3-FC3C-BC8C78E8E9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Neuromorphic self-attention mechanism</a:t>
            </a:r>
          </a:p>
        </p:txBody>
      </p:sp>
      <p:pic>
        <p:nvPicPr>
          <p:cNvPr id="6" name="Picture 5" descr="A diagram of a machine&#10;&#10;AI-generated content may be incorrect.">
            <a:extLst>
              <a:ext uri="{FF2B5EF4-FFF2-40B4-BE49-F238E27FC236}">
                <a16:creationId xmlns:a16="http://schemas.microsoft.com/office/drawing/2014/main" id="{266991BE-5904-C61F-E101-47AFAA4A0A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422" y="805844"/>
            <a:ext cx="6652159" cy="3779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1EFF9-6102-4875-D345-F2AD704F0C00}"/>
              </a:ext>
            </a:extLst>
          </p:cNvPr>
          <p:cNvSpPr txBox="1"/>
          <p:nvPr/>
        </p:nvSpPr>
        <p:spPr>
          <a:xfrm>
            <a:off x="7961564" y="1062439"/>
            <a:ext cx="1036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AAC =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AND accumulate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Why is that equivalent to MAC?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0CD4-B4E6-3B4C-E5B1-7B325DFD8B8C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59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F3FB-7AC1-AA53-D733-B959AAC2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2EF246-BCDC-CA4D-27B2-F1DF4E835BF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897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AND accumulate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D9F68-F648-6726-04D0-6A0CBFE6DC1A}"/>
              </a:ext>
            </a:extLst>
          </p:cNvPr>
          <p:cNvSpPr txBox="1"/>
          <p:nvPr/>
        </p:nvSpPr>
        <p:spPr>
          <a:xfrm>
            <a:off x="755779" y="1448365"/>
            <a:ext cx="78968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Traditional:</a:t>
            </a:r>
          </a:p>
          <a:p>
            <a:r>
              <a:rPr lang="en-US" sz="1200" dirty="0">
                <a:latin typeface="Monaco" pitchFamily="2" charset="77"/>
              </a:rPr>
              <a:t>output = (input1 × weight1) + (input2 × weight2) + ... + (</a:t>
            </a:r>
            <a:r>
              <a:rPr lang="en-US" sz="1200" dirty="0" err="1">
                <a:latin typeface="Monaco" pitchFamily="2" charset="77"/>
              </a:rPr>
              <a:t>inputN</a:t>
            </a:r>
            <a:r>
              <a:rPr lang="en-US" sz="1200" dirty="0">
                <a:latin typeface="Monaco" pitchFamily="2" charset="77"/>
              </a:rPr>
              <a:t> × </a:t>
            </a:r>
            <a:r>
              <a:rPr lang="en-US" sz="1200" dirty="0" err="1">
                <a:latin typeface="Monaco" pitchFamily="2" charset="77"/>
              </a:rPr>
              <a:t>weightN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endParaRPr lang="en-US" sz="1600" dirty="0"/>
          </a:p>
          <a:p>
            <a:r>
              <a:rPr lang="en-US" sz="1600" b="1" dirty="0"/>
              <a:t>AND accumulate:</a:t>
            </a:r>
          </a:p>
          <a:p>
            <a:r>
              <a:rPr lang="en-US" sz="1200" dirty="0">
                <a:latin typeface="Monaco" pitchFamily="2" charset="77"/>
              </a:rPr>
              <a:t>output = (input1 AND weight1) + (input2 AND weight2) + ... + (</a:t>
            </a:r>
            <a:r>
              <a:rPr lang="en-US" sz="1200" dirty="0" err="1">
                <a:latin typeface="Monaco" pitchFamily="2" charset="77"/>
              </a:rPr>
              <a:t>inputN</a:t>
            </a:r>
            <a:r>
              <a:rPr lang="en-US" sz="1200" dirty="0">
                <a:latin typeface="Monaco" pitchFamily="2" charset="77"/>
              </a:rPr>
              <a:t> AND </a:t>
            </a:r>
            <a:r>
              <a:rPr lang="en-US" sz="1200" dirty="0" err="1">
                <a:latin typeface="Monaco" pitchFamily="2" charset="77"/>
              </a:rPr>
              <a:t>weightN</a:t>
            </a:r>
            <a:r>
              <a:rPr lang="en-US" sz="1200" dirty="0">
                <a:latin typeface="Monaco" pitchFamily="2" charset="77"/>
              </a:rPr>
              <a:t>)</a:t>
            </a:r>
          </a:p>
          <a:p>
            <a:endParaRPr lang="en-US" sz="12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This process essentially counts how many input-weight pairs are both "on" (1) at the same time, which serves as an approximation of multiplication in binary or highly quantized networks.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43829-9796-75D0-00EE-F002F6076B5D}"/>
              </a:ext>
            </a:extLst>
          </p:cNvPr>
          <p:cNvSpPr txBox="1"/>
          <p:nvPr/>
        </p:nvSpPr>
        <p:spPr>
          <a:xfrm>
            <a:off x="2286000" y="3579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Binary multiplication = AND operation</a:t>
            </a:r>
          </a:p>
        </p:txBody>
      </p:sp>
    </p:spTree>
    <p:extLst>
      <p:ext uri="{BB962C8B-B14F-4D97-AF65-F5344CB8AC3E}">
        <p14:creationId xmlns:p14="http://schemas.microsoft.com/office/powerpoint/2010/main" val="62677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F1AF-3E4A-0537-C0EF-AAFB8EFB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118EF6-19AA-FC9B-3374-B13CC1A75FE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21093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can we accelerate an algorithm?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CB94E-9CF6-68C9-0965-A366AF11DBFA}"/>
              </a:ext>
            </a:extLst>
          </p:cNvPr>
          <p:cNvSpPr txBox="1"/>
          <p:nvPr/>
        </p:nvSpPr>
        <p:spPr>
          <a:xfrm>
            <a:off x="0" y="168443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Or in other words: solve a problem as fast as possible?</a:t>
            </a:r>
          </a:p>
        </p:txBody>
      </p:sp>
      <p:pic>
        <p:nvPicPr>
          <p:cNvPr id="9" name="Picture 8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3F4D6EC1-F7A1-758A-C91F-03E80C52DA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244" y="2247332"/>
            <a:ext cx="3815512" cy="18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7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D61C6-391A-D995-9004-F17EB942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862A317-EB87-517B-2AD8-B98242E03C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3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76267-BDE3-DB70-E31B-F3CFEEC02F62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5" name="Picture 4" descr="A diagram of a computer hardware&#10;&#10;AI-generated content may be incorrect.">
            <a:extLst>
              <a:ext uri="{FF2B5EF4-FFF2-40B4-BE49-F238E27FC236}">
                <a16:creationId xmlns:a16="http://schemas.microsoft.com/office/drawing/2014/main" id="{B67DDE22-B9E8-2415-6644-0B80E8D383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97" y="1267622"/>
            <a:ext cx="2841361" cy="2608256"/>
          </a:xfrm>
          <a:prstGeom prst="rect">
            <a:avLst/>
          </a:prstGeom>
        </p:spPr>
      </p:pic>
      <p:pic>
        <p:nvPicPr>
          <p:cNvPr id="8" name="Picture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949EAD59-E265-54A4-317D-CF536E0D22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414" y="924667"/>
            <a:ext cx="4322549" cy="34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0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6EC2F-9324-4FBD-B673-0D2C68BC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25C6375-59DA-A994-F258-7350A96935E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Resource overhead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0E89E-18B7-B6E6-7A0A-3FD071102DF2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5" name="Picture 4" descr="A graph of different architecture&#10;&#10;AI-generated content may be incorrect.">
            <a:extLst>
              <a:ext uri="{FF2B5EF4-FFF2-40B4-BE49-F238E27FC236}">
                <a16:creationId xmlns:a16="http://schemas.microsoft.com/office/drawing/2014/main" id="{1017C551-0B8E-721F-21CD-84BF1B8572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0988" y="993345"/>
            <a:ext cx="4383960" cy="3329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0EC09-110C-DDA4-D38D-20B02B4795E1}"/>
              </a:ext>
            </a:extLst>
          </p:cNvPr>
          <p:cNvSpPr txBox="1"/>
          <p:nvPr/>
        </p:nvSpPr>
        <p:spPr>
          <a:xfrm>
            <a:off x="6764948" y="1268964"/>
            <a:ext cx="16225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Res. = Residuals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MP = membrane potential</a:t>
            </a:r>
          </a:p>
        </p:txBody>
      </p:sp>
    </p:spTree>
    <p:extLst>
      <p:ext uri="{BB962C8B-B14F-4D97-AF65-F5344CB8AC3E}">
        <p14:creationId xmlns:p14="http://schemas.microsoft.com/office/powerpoint/2010/main" val="225758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C014-D6C8-A3E4-1837-73415C1F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4B9CFD8-F248-8B11-974A-5A3249B1ABF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99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Comparison with state-of-the-art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C92D9-5543-E81D-306C-5F186C7E3C25}"/>
              </a:ext>
            </a:extLst>
          </p:cNvPr>
          <p:cNvSpPr txBox="1"/>
          <p:nvPr/>
        </p:nvSpPr>
        <p:spPr>
          <a:xfrm>
            <a:off x="2286000" y="461046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https://ieeexplore.ieee.org/abstract/document/10962199</a:t>
            </a:r>
            <a:r>
              <a:rPr lang="en-US" sz="1000" dirty="0"/>
              <a:t> </a:t>
            </a:r>
          </a:p>
        </p:txBody>
      </p:sp>
      <p:pic>
        <p:nvPicPr>
          <p:cNvPr id="4" name="Picture 3" descr="A table of information&#10;&#10;AI-generated content may be incorrect.">
            <a:extLst>
              <a:ext uri="{FF2B5EF4-FFF2-40B4-BE49-F238E27FC236}">
                <a16:creationId xmlns:a16="http://schemas.microsoft.com/office/drawing/2014/main" id="{C64D0735-EC13-8B61-9584-9D66E94FB1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108" y="939282"/>
            <a:ext cx="6593367" cy="3474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12B60C-3AF7-BB08-9609-42695834E5BF}"/>
              </a:ext>
            </a:extLst>
          </p:cNvPr>
          <p:cNvSpPr/>
          <p:nvPr/>
        </p:nvSpPr>
        <p:spPr>
          <a:xfrm>
            <a:off x="7007839" y="939282"/>
            <a:ext cx="860844" cy="3474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8B9A-553D-5F1C-721E-C65CFD4D171B}"/>
              </a:ext>
            </a:extLst>
          </p:cNvPr>
          <p:cNvSpPr txBox="1"/>
          <p:nvPr/>
        </p:nvSpPr>
        <p:spPr>
          <a:xfrm>
            <a:off x="186922" y="2893132"/>
            <a:ext cx="939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SOP</a:t>
            </a:r>
            <a:r>
              <a:rPr lang="en-US" sz="1000" dirty="0"/>
              <a:t> = Standard Operations Per Second</a:t>
            </a:r>
          </a:p>
          <a:p>
            <a:endParaRPr lang="en-US" sz="1000" dirty="0"/>
          </a:p>
          <a:p>
            <a:r>
              <a:rPr lang="en-US" sz="1000" b="1" dirty="0"/>
              <a:t>GSOP/s </a:t>
            </a:r>
            <a:r>
              <a:rPr lang="en-US" sz="1000" dirty="0"/>
              <a:t>= Giga Standard Operations Per Second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4ED19-F526-CD8D-DE11-2CBA9609C92D}"/>
              </a:ext>
            </a:extLst>
          </p:cNvPr>
          <p:cNvSpPr txBox="1"/>
          <p:nvPr/>
        </p:nvSpPr>
        <p:spPr>
          <a:xfrm>
            <a:off x="7868683" y="3399167"/>
            <a:ext cx="939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Different cores of their design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34060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BEE53-93F5-2DDE-35FE-1D6DD606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7843D82-EF6C-BAEA-64E2-568E6630EA5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588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are the biggest bottlenecks in traditional </a:t>
            </a:r>
          </a:p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computer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832680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882D-44D3-9735-D34B-12BAD43D8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917543E-F05E-5CD2-85A6-1DAD46BC3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9560" y="437990"/>
            <a:ext cx="4541438" cy="460650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3E706E0-2205-39DB-2204-AEBB471D391B}"/>
              </a:ext>
            </a:extLst>
          </p:cNvPr>
          <p:cNvSpPr txBox="1">
            <a:spLocks noChangeArrowheads="1"/>
          </p:cNvSpPr>
          <p:nvPr/>
        </p:nvSpPr>
        <p:spPr>
          <a:xfrm>
            <a:off x="228987" y="548212"/>
            <a:ext cx="2160573" cy="13147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Impact of major bottlenecks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A92B33-D923-A1F3-AD38-671E47AB3DF6}"/>
              </a:ext>
            </a:extLst>
          </p:cNvPr>
          <p:cNvSpPr/>
          <p:nvPr/>
        </p:nvSpPr>
        <p:spPr>
          <a:xfrm>
            <a:off x="2389560" y="868573"/>
            <a:ext cx="4541438" cy="1408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3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A65D-3EF6-EFBE-AD4C-4120B42A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heet with black check marks&#10;&#10;AI-generated content may be incorrect.">
            <a:extLst>
              <a:ext uri="{FF2B5EF4-FFF2-40B4-BE49-F238E27FC236}">
                <a16:creationId xmlns:a16="http://schemas.microsoft.com/office/drawing/2014/main" id="{5F89C556-D23B-7766-B35C-BD10E3A5B2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70" y="1372346"/>
            <a:ext cx="6008460" cy="22314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8DDCB-F389-C387-DF69-DC9CA039DB70}"/>
              </a:ext>
            </a:extLst>
          </p:cNvPr>
          <p:cNvSpPr txBox="1"/>
          <p:nvPr/>
        </p:nvSpPr>
        <p:spPr>
          <a:xfrm>
            <a:off x="1567770" y="3680029"/>
            <a:ext cx="6008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Checkmarks indicate level of impact in addressing the bottleneck (more checkmarks = greater impact)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91DC0F6-EF08-1AFC-9330-8CCF30C7C71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624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Innovations to address bottlenecks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1F550C-3AF7-E62D-267D-F1F208E063D6}"/>
              </a:ext>
            </a:extLst>
          </p:cNvPr>
          <p:cNvSpPr/>
          <p:nvPr/>
        </p:nvSpPr>
        <p:spPr>
          <a:xfrm>
            <a:off x="1567770" y="1874904"/>
            <a:ext cx="6008460" cy="345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F2239-8D10-405C-6EBA-B378A69DB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2490E36-4210-74EB-DC9D-CF138A73CAD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0588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Non-von Neuman architectures</a:t>
            </a:r>
          </a:p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In-memory computation (IMC or </a:t>
            </a:r>
            <a:r>
              <a:rPr lang="en-US" altLang="en-US" sz="24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PiM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760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5B7D-7968-2B10-CAA1-8FCEABC7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emory&#10;&#10;AI-generated content may be incorrect.">
            <a:extLst>
              <a:ext uri="{FF2B5EF4-FFF2-40B4-BE49-F238E27FC236}">
                <a16:creationId xmlns:a16="http://schemas.microsoft.com/office/drawing/2014/main" id="{F1118437-5582-41EE-81FA-9B61455136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407" y="785212"/>
            <a:ext cx="475285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5666D-8DCE-79A5-53A0-44876B78811D}"/>
              </a:ext>
            </a:extLst>
          </p:cNvPr>
          <p:cNvSpPr txBox="1"/>
          <p:nvPr/>
        </p:nvSpPr>
        <p:spPr>
          <a:xfrm>
            <a:off x="4122998" y="460273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DB2DF-CE61-E19F-A312-86D72EAE7B1E}"/>
              </a:ext>
            </a:extLst>
          </p:cNvPr>
          <p:cNvSpPr txBox="1"/>
          <p:nvPr/>
        </p:nvSpPr>
        <p:spPr>
          <a:xfrm>
            <a:off x="7022188" y="2086224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285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AB2E7-2013-F3C7-AEF6-9653E362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memory&#10;&#10;AI-generated content may be incorrect.">
            <a:extLst>
              <a:ext uri="{FF2B5EF4-FFF2-40B4-BE49-F238E27FC236}">
                <a16:creationId xmlns:a16="http://schemas.microsoft.com/office/drawing/2014/main" id="{252348EF-459A-C8BD-FF1F-1347780300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51" y="633654"/>
            <a:ext cx="77724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6470F5-82D4-8107-21EC-033C362099B3}"/>
              </a:ext>
            </a:extLst>
          </p:cNvPr>
          <p:cNvSpPr txBox="1"/>
          <p:nvPr/>
        </p:nvSpPr>
        <p:spPr>
          <a:xfrm>
            <a:off x="4122998" y="460273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8A849-FCD4-13DE-9671-4A0BB00C85F9}"/>
              </a:ext>
            </a:extLst>
          </p:cNvPr>
          <p:cNvSpPr txBox="1"/>
          <p:nvPr/>
        </p:nvSpPr>
        <p:spPr>
          <a:xfrm>
            <a:off x="795678" y="4079516"/>
            <a:ext cx="7552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problem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separation of memory and computation. Communication cost is fundamental, computer architectures cannot avoid it, but they can attempt to amortize it.</a:t>
            </a:r>
          </a:p>
        </p:txBody>
      </p:sp>
    </p:spTree>
    <p:extLst>
      <p:ext uri="{BB962C8B-B14F-4D97-AF65-F5344CB8AC3E}">
        <p14:creationId xmlns:p14="http://schemas.microsoft.com/office/powerpoint/2010/main" val="180925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56679-36FE-B557-4E3F-ED4989C0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03628E-F292-8723-1465-9B005C0F096F}"/>
              </a:ext>
            </a:extLst>
          </p:cNvPr>
          <p:cNvSpPr txBox="1"/>
          <p:nvPr/>
        </p:nvSpPr>
        <p:spPr>
          <a:xfrm>
            <a:off x="4050378" y="4563520"/>
            <a:ext cx="1457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Sebastian et al., Nature</a:t>
            </a:r>
          </a:p>
        </p:txBody>
      </p:sp>
      <p:pic>
        <p:nvPicPr>
          <p:cNvPr id="8" name="Picture 7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52068140-A9EC-1CE4-6D44-258BF789CD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216" y="1434569"/>
            <a:ext cx="4617521" cy="2486544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A1609BE6-B24B-BF24-E842-230C9B60609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IMC: the basic idea is simple</a:t>
            </a:r>
          </a:p>
        </p:txBody>
      </p:sp>
    </p:spTree>
    <p:extLst>
      <p:ext uri="{BB962C8B-B14F-4D97-AF65-F5344CB8AC3E}">
        <p14:creationId xmlns:p14="http://schemas.microsoft.com/office/powerpoint/2010/main" val="253955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3A346-30F1-08D1-4E09-DFF2CC6E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4A85037-348F-F31D-CC96-FC4EBC08444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2733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can we accelerate an algorithm?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CEFE8-FE63-B48E-C7E5-615AF218904F}"/>
              </a:ext>
            </a:extLst>
          </p:cNvPr>
          <p:cNvSpPr txBox="1"/>
          <p:nvPr/>
        </p:nvSpPr>
        <p:spPr>
          <a:xfrm>
            <a:off x="525353" y="1197556"/>
            <a:ext cx="81574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Technology scaling (but Moore’s law is flattening 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Cache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Exploiting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Fancier CPUs? More pipelining? Faster storage? Better networking?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HW/SW co-design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 the algorithm (trade time for space, approximations,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Emerging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64689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C0DD-9AE2-0A49-E2DC-BD8B7FA99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F88D8B-0297-5932-4E27-BA33A89860C6}"/>
              </a:ext>
            </a:extLst>
          </p:cNvPr>
          <p:cNvSpPr txBox="1"/>
          <p:nvPr/>
        </p:nvSpPr>
        <p:spPr>
          <a:xfrm>
            <a:off x="2526587" y="4415873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Verma et al., In-Memory Computing,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B7D926-B422-0CCE-7BE4-9B9C4F8885B0}"/>
              </a:ext>
            </a:extLst>
          </p:cNvPr>
          <p:cNvSpPr txBox="1"/>
          <p:nvPr/>
        </p:nvSpPr>
        <p:spPr>
          <a:xfrm>
            <a:off x="530455" y="3408262"/>
            <a:ext cx="4657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 comparison of the energy required to access one word of data (64 b) from different-sized memories in a 45-nm technology to the energy of multiplication operations (considering the lowered precision levels that are increasingly relevant for deep-learning inference computations.</a:t>
            </a:r>
          </a:p>
        </p:txBody>
      </p:sp>
      <p:pic>
        <p:nvPicPr>
          <p:cNvPr id="4" name="Picture 3" descr="A graph of a memory size&#10;&#10;AI-generated content may be incorrect.">
            <a:extLst>
              <a:ext uri="{FF2B5EF4-FFF2-40B4-BE49-F238E27FC236}">
                <a16:creationId xmlns:a16="http://schemas.microsoft.com/office/drawing/2014/main" id="{2A31327C-44A8-A065-6EAC-3DD8F8338E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30" y="940587"/>
            <a:ext cx="4234117" cy="237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E2E2D-DD79-75C9-E864-3469F6FFA314}"/>
              </a:ext>
            </a:extLst>
          </p:cNvPr>
          <p:cNvSpPr txBox="1"/>
          <p:nvPr/>
        </p:nvSpPr>
        <p:spPr>
          <a:xfrm>
            <a:off x="3443708" y="1694501"/>
            <a:ext cx="1539204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 for comparison</a:t>
            </a:r>
          </a:p>
        </p:txBody>
      </p:sp>
      <p:pic>
        <p:nvPicPr>
          <p:cNvPr id="9" name="Picture 8" descr="A graph of a memory loss&#10;&#10;AI-generated content may be incorrect.">
            <a:extLst>
              <a:ext uri="{FF2B5EF4-FFF2-40B4-BE49-F238E27FC236}">
                <a16:creationId xmlns:a16="http://schemas.microsoft.com/office/drawing/2014/main" id="{226520C9-E8DF-D512-BB76-A41F11474F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250" y="868260"/>
            <a:ext cx="3277295" cy="2710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AA95CC-AEFB-8DFF-A4C8-D91DA142EDE5}"/>
              </a:ext>
            </a:extLst>
          </p:cNvPr>
          <p:cNvSpPr txBox="1"/>
          <p:nvPr/>
        </p:nvSpPr>
        <p:spPr>
          <a:xfrm>
            <a:off x="6422937" y="3662178"/>
            <a:ext cx="1366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Kim et al., </a:t>
            </a:r>
            <a:r>
              <a:rPr lang="en-US" sz="1050" dirty="0" err="1"/>
              <a:t>Neurocube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54659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E242F-A3DF-23EC-AB66-C93E3664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D7581A-3640-593A-E087-F4C6EB033B6B}"/>
              </a:ext>
            </a:extLst>
          </p:cNvPr>
          <p:cNvSpPr txBox="1"/>
          <p:nvPr/>
        </p:nvSpPr>
        <p:spPr>
          <a:xfrm>
            <a:off x="1930458" y="4381747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C52D9B1-60DF-0EA1-1875-6843AD1EB9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180" y="500143"/>
            <a:ext cx="7429640" cy="2293577"/>
          </a:xfrm>
          <a:prstGeom prst="rect">
            <a:avLst/>
          </a:prstGeom>
        </p:spPr>
      </p:pic>
      <p:pic>
        <p:nvPicPr>
          <p:cNvPr id="6" name="Picture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8ED65EB-03B6-F321-A1A0-985877242E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412" y="2793720"/>
            <a:ext cx="3122096" cy="1596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93B2C-1164-F281-A54E-27D704A4C7D2}"/>
              </a:ext>
            </a:extLst>
          </p:cNvPr>
          <p:cNvSpPr txBox="1"/>
          <p:nvPr/>
        </p:nvSpPr>
        <p:spPr>
          <a:xfrm>
            <a:off x="5249108" y="4516399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Mannocci</a:t>
            </a:r>
            <a:r>
              <a:rPr lang="en-US" sz="1050" dirty="0"/>
              <a:t> et al.</a:t>
            </a:r>
          </a:p>
        </p:txBody>
      </p:sp>
      <p:pic>
        <p:nvPicPr>
          <p:cNvPr id="10" name="Picture 9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F9915578-24C8-EF08-2171-FA4E9B8EB0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880" y="2648720"/>
            <a:ext cx="3018636" cy="1863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66A7B-D276-32F5-F4A9-3D585CAF01E4}"/>
              </a:ext>
            </a:extLst>
          </p:cNvPr>
          <p:cNvSpPr txBox="1"/>
          <p:nvPr/>
        </p:nvSpPr>
        <p:spPr>
          <a:xfrm>
            <a:off x="7978801" y="3849154"/>
            <a:ext cx="930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eNVM</a:t>
            </a:r>
            <a:r>
              <a:rPr lang="en-US" sz="7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embedded non-volatile memory</a:t>
            </a:r>
          </a:p>
        </p:txBody>
      </p:sp>
    </p:spTree>
    <p:extLst>
      <p:ext uri="{BB962C8B-B14F-4D97-AF65-F5344CB8AC3E}">
        <p14:creationId xmlns:p14="http://schemas.microsoft.com/office/powerpoint/2010/main" val="387846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4846C-5DBA-89E6-F058-DED2B444E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9EDA23-A441-A506-EE5C-3D0C4D1E5B60}"/>
              </a:ext>
            </a:extLst>
          </p:cNvPr>
          <p:cNvSpPr txBox="1"/>
          <p:nvPr/>
        </p:nvSpPr>
        <p:spPr>
          <a:xfrm>
            <a:off x="1718898" y="4284323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1D84DE26-C1D7-EBCC-DDE4-54C1A6A5754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031" y="1591641"/>
            <a:ext cx="4107739" cy="2040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74B86-705F-7E78-CFD8-9463CA6480E2}"/>
              </a:ext>
            </a:extLst>
          </p:cNvPr>
          <p:cNvSpPr txBox="1"/>
          <p:nvPr/>
        </p:nvSpPr>
        <p:spPr>
          <a:xfrm>
            <a:off x="6139351" y="4284323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Mannocci</a:t>
            </a:r>
            <a:r>
              <a:rPr lang="en-US" sz="1050" dirty="0"/>
              <a:t> et al.</a:t>
            </a:r>
          </a:p>
        </p:txBody>
      </p:sp>
      <p:pic>
        <p:nvPicPr>
          <p:cNvPr id="8" name="Picture 7" descr="A diagram of a pyramid&#10;&#10;AI-generated content may be incorrect.">
            <a:extLst>
              <a:ext uri="{FF2B5EF4-FFF2-40B4-BE49-F238E27FC236}">
                <a16:creationId xmlns:a16="http://schemas.microsoft.com/office/drawing/2014/main" id="{6A31693E-4A7F-AF68-03B4-47ADF91EAD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1622" y="1037652"/>
            <a:ext cx="3258497" cy="320532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A336717-6287-7596-F525-4E990D25991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It’s all about trade-offs</a:t>
            </a:r>
          </a:p>
        </p:txBody>
      </p:sp>
    </p:spTree>
    <p:extLst>
      <p:ext uri="{BB962C8B-B14F-4D97-AF65-F5344CB8AC3E}">
        <p14:creationId xmlns:p14="http://schemas.microsoft.com/office/powerpoint/2010/main" val="227866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F7E1-4DE9-56BA-78C4-669E13B1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B35F89-2568-E14B-EDF7-B471DFB01A7C}"/>
              </a:ext>
            </a:extLst>
          </p:cNvPr>
          <p:cNvSpPr txBox="1"/>
          <p:nvPr/>
        </p:nvSpPr>
        <p:spPr>
          <a:xfrm>
            <a:off x="4116052" y="4665211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Mannocci</a:t>
            </a:r>
            <a:r>
              <a:rPr lang="en-US" sz="1050" dirty="0"/>
              <a:t> et al.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04FC55-BC0B-C85F-EF0E-951952FBD0D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IMC macro-categories</a:t>
            </a:r>
          </a:p>
        </p:txBody>
      </p:sp>
      <p:pic>
        <p:nvPicPr>
          <p:cNvPr id="9" name="Picture 8" descr="A diagram of electrical current&#10;&#10;AI-generated content may be incorrect.">
            <a:extLst>
              <a:ext uri="{FF2B5EF4-FFF2-40B4-BE49-F238E27FC236}">
                <a16:creationId xmlns:a16="http://schemas.microsoft.com/office/drawing/2014/main" id="{CC664E28-A295-D9A3-088C-A80BF361E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798" y="1097766"/>
            <a:ext cx="4987949" cy="33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1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5280-64B1-8E2A-E320-015F23AA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11145C-936F-1057-7376-3FF1BDE54C21}"/>
              </a:ext>
            </a:extLst>
          </p:cNvPr>
          <p:cNvSpPr txBox="1"/>
          <p:nvPr/>
        </p:nvSpPr>
        <p:spPr>
          <a:xfrm>
            <a:off x="1833165" y="39361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B5224AA-350E-395C-1284-4599BAAD3F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44" y="1576764"/>
            <a:ext cx="3838869" cy="1758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167C6-E491-8713-F4FD-8E2CB0105C34}"/>
              </a:ext>
            </a:extLst>
          </p:cNvPr>
          <p:cNvSpPr txBox="1"/>
          <p:nvPr/>
        </p:nvSpPr>
        <p:spPr>
          <a:xfrm>
            <a:off x="6114769" y="3943882"/>
            <a:ext cx="13660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Kim et al., </a:t>
            </a:r>
            <a:r>
              <a:rPr lang="en-US" sz="1050" dirty="0" err="1"/>
              <a:t>Neurocube</a:t>
            </a:r>
            <a:endParaRPr lang="en-US" sz="1050" dirty="0"/>
          </a:p>
        </p:txBody>
      </p:sp>
      <p:pic>
        <p:nvPicPr>
          <p:cNvPr id="10" name="Picture 9" descr="A diagram of a structure&#10;&#10;AI-generated content may be incorrect.">
            <a:extLst>
              <a:ext uri="{FF2B5EF4-FFF2-40B4-BE49-F238E27FC236}">
                <a16:creationId xmlns:a16="http://schemas.microsoft.com/office/drawing/2014/main" id="{170CF193-D8FD-8FAB-CB0B-21EE38E8DA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265" y="1230330"/>
            <a:ext cx="3729811" cy="260706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F79A344-D15D-32B7-EFFD-4F9CA6E8CEE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Stacked 3D chips</a:t>
            </a:r>
          </a:p>
        </p:txBody>
      </p:sp>
    </p:spTree>
    <p:extLst>
      <p:ext uri="{BB962C8B-B14F-4D97-AF65-F5344CB8AC3E}">
        <p14:creationId xmlns:p14="http://schemas.microsoft.com/office/powerpoint/2010/main" val="4285280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AFEB0-8B68-DB19-06D9-3928573A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109CB5-406E-B018-3236-0773B4044F85}"/>
              </a:ext>
            </a:extLst>
          </p:cNvPr>
          <p:cNvSpPr txBox="1"/>
          <p:nvPr/>
        </p:nvSpPr>
        <p:spPr>
          <a:xfrm>
            <a:off x="4050378" y="4563520"/>
            <a:ext cx="1457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Sebastian et al., Nature</a:t>
            </a:r>
          </a:p>
        </p:txBody>
      </p:sp>
      <p:pic>
        <p:nvPicPr>
          <p:cNvPr id="8" name="Picture 7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6131D49E-9C1C-3CB0-AEDA-E930D911C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372" y="579980"/>
            <a:ext cx="4617521" cy="38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6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DB527-E3FF-2017-2976-E14702D4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A2C079-8580-4A77-89AA-F2934FE8F45F}"/>
              </a:ext>
            </a:extLst>
          </p:cNvPr>
          <p:cNvSpPr txBox="1"/>
          <p:nvPr/>
        </p:nvSpPr>
        <p:spPr>
          <a:xfrm>
            <a:off x="4060482" y="4191425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Mannocci</a:t>
            </a:r>
            <a:r>
              <a:rPr lang="en-US" sz="1050" dirty="0"/>
              <a:t> et al.</a:t>
            </a:r>
          </a:p>
        </p:txBody>
      </p:sp>
      <p:pic>
        <p:nvPicPr>
          <p:cNvPr id="4" name="Picture 3" descr="A diagram of different types of memory technologies&#10;&#10;AI-generated content may be incorrect.">
            <a:extLst>
              <a:ext uri="{FF2B5EF4-FFF2-40B4-BE49-F238E27FC236}">
                <a16:creationId xmlns:a16="http://schemas.microsoft.com/office/drawing/2014/main" id="{B12A85E1-806A-6D1B-7CE7-70F79D9765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766" y="1153847"/>
            <a:ext cx="6514468" cy="310850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7BBBB1E-0256-713A-3A53-8149041008D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Emerging memory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44801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E321-A9D3-8AB3-50FE-A511AB87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66546-E3A0-D38A-67AD-92F6325CBBA7}"/>
              </a:ext>
            </a:extLst>
          </p:cNvPr>
          <p:cNvSpPr txBox="1"/>
          <p:nvPr/>
        </p:nvSpPr>
        <p:spPr>
          <a:xfrm>
            <a:off x="4060482" y="4191425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Mannocci</a:t>
            </a:r>
            <a:r>
              <a:rPr lang="en-US" sz="1050" dirty="0"/>
              <a:t> et al.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A9342B-3311-C21D-F52C-19E9EE0E2B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733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Emerging memory technologies</a:t>
            </a:r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11C8CFB-D83E-FEEF-912F-C85BD4AADD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921" y="1186296"/>
            <a:ext cx="6484157" cy="29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66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93F3-AD07-5F9E-8713-65C4305E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D07C813-566A-EDDC-867C-B1778C43D95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412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Conventional vs Processing-in-Memory (</a:t>
            </a:r>
            <a:r>
              <a:rPr lang="en-US" altLang="en-US" sz="32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PiM</a:t>
            </a: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11D5A-14BA-4C97-575B-DF0D11123B04}"/>
              </a:ext>
            </a:extLst>
          </p:cNvPr>
          <p:cNvSpPr txBox="1"/>
          <p:nvPr/>
        </p:nvSpPr>
        <p:spPr>
          <a:xfrm>
            <a:off x="4122997" y="4659371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Mishra et al.</a:t>
            </a:r>
          </a:p>
        </p:txBody>
      </p:sp>
      <p:pic>
        <p:nvPicPr>
          <p:cNvPr id="4" name="Picture 3" descr="A diagram of a data flow&#10;&#10;AI-generated content may be incorrect.">
            <a:extLst>
              <a:ext uri="{FF2B5EF4-FFF2-40B4-BE49-F238E27FC236}">
                <a16:creationId xmlns:a16="http://schemas.microsoft.com/office/drawing/2014/main" id="{B62BC201-74E1-4484-799B-816DCB40C9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44" y="986249"/>
            <a:ext cx="5673708" cy="36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4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26020-5624-2218-1EF2-8711E731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12F7673-D163-EA2A-FB69-40A366811F25}"/>
              </a:ext>
            </a:extLst>
          </p:cNvPr>
          <p:cNvSpPr txBox="1"/>
          <p:nvPr/>
        </p:nvSpPr>
        <p:spPr>
          <a:xfrm>
            <a:off x="3597597" y="4491594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Verma et al., In-Memory Computing, 2019</a:t>
            </a:r>
          </a:p>
        </p:txBody>
      </p:sp>
      <p:pic>
        <p:nvPicPr>
          <p:cNvPr id="12" name="Picture 11" descr="A diagram of a computer data processing&#10;&#10;AI-generated content may be incorrect.">
            <a:extLst>
              <a:ext uri="{FF2B5EF4-FFF2-40B4-BE49-F238E27FC236}">
                <a16:creationId xmlns:a16="http://schemas.microsoft.com/office/drawing/2014/main" id="{E60572FF-333B-A5AD-7248-41A0BA32C1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2152" y="859433"/>
            <a:ext cx="5320750" cy="3116439"/>
          </a:xfrm>
          <a:prstGeom prst="rect">
            <a:avLst/>
          </a:prstGeom>
        </p:spPr>
      </p:pic>
      <p:pic>
        <p:nvPicPr>
          <p:cNvPr id="16" name="Picture 15" descr="A black symbol with a white background&#10;&#10;AI-generated content may be incorrect.">
            <a:extLst>
              <a:ext uri="{FF2B5EF4-FFF2-40B4-BE49-F238E27FC236}">
                <a16:creationId xmlns:a16="http://schemas.microsoft.com/office/drawing/2014/main" id="{AEBAFF78-F4EA-656D-7E54-55090E9A1D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461" y="2099044"/>
            <a:ext cx="1864163" cy="395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D036DF-0507-6478-BC3F-66F5BC7C4C71}"/>
              </a:ext>
            </a:extLst>
          </p:cNvPr>
          <p:cNvSpPr txBox="1"/>
          <p:nvPr/>
        </p:nvSpPr>
        <p:spPr>
          <a:xfrm>
            <a:off x="6502902" y="1116476"/>
            <a:ext cx="210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Matrix-vector multiplication (MCM)</a:t>
            </a:r>
          </a:p>
        </p:txBody>
      </p:sp>
    </p:spTree>
    <p:extLst>
      <p:ext uri="{BB962C8B-B14F-4D97-AF65-F5344CB8AC3E}">
        <p14:creationId xmlns:p14="http://schemas.microsoft.com/office/powerpoint/2010/main" val="304380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06ED-5B2B-545D-93EA-0BDAE79A3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of data with text&#10;&#10;AI-generated content may be incorrect.">
            <a:extLst>
              <a:ext uri="{FF2B5EF4-FFF2-40B4-BE49-F238E27FC236}">
                <a16:creationId xmlns:a16="http://schemas.microsoft.com/office/drawing/2014/main" id="{850F1E76-22A6-4A47-E164-E305BB828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109" y="471378"/>
            <a:ext cx="6718212" cy="407127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D22A6CF-CFF3-579B-DA9C-1B98B964FA78}"/>
              </a:ext>
            </a:extLst>
          </p:cNvPr>
          <p:cNvSpPr txBox="1">
            <a:spLocks noChangeArrowheads="1"/>
          </p:cNvSpPr>
          <p:nvPr/>
        </p:nvSpPr>
        <p:spPr>
          <a:xfrm>
            <a:off x="242761" y="141812"/>
            <a:ext cx="2160573" cy="13147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Traditional technology</a:t>
            </a:r>
          </a:p>
        </p:txBody>
      </p:sp>
    </p:spTree>
    <p:extLst>
      <p:ext uri="{BB962C8B-B14F-4D97-AF65-F5344CB8AC3E}">
        <p14:creationId xmlns:p14="http://schemas.microsoft.com/office/powerpoint/2010/main" val="3769983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CE925-73AB-FA82-4E65-3AC1AEDB6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72DC32-9FD9-2005-70B1-FBF8CF8DCF99}"/>
              </a:ext>
            </a:extLst>
          </p:cNvPr>
          <p:cNvSpPr txBox="1"/>
          <p:nvPr/>
        </p:nvSpPr>
        <p:spPr>
          <a:xfrm>
            <a:off x="4081320" y="4573323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Mannocci</a:t>
            </a:r>
            <a:r>
              <a:rPr lang="en-US" sz="1000" dirty="0"/>
              <a:t> et al.</a:t>
            </a:r>
          </a:p>
        </p:txBody>
      </p:sp>
      <p:pic>
        <p:nvPicPr>
          <p:cNvPr id="3" name="Picture 2" descr="A diagram of electrical circuits&#10;&#10;AI-generated content may be incorrect.">
            <a:extLst>
              <a:ext uri="{FF2B5EF4-FFF2-40B4-BE49-F238E27FC236}">
                <a16:creationId xmlns:a16="http://schemas.microsoft.com/office/drawing/2014/main" id="{D87E6FA1-A613-592E-0664-AAF508058C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1882877"/>
            <a:ext cx="7772400" cy="2690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D84F0-37B9-29C3-A55E-FF746BB93281}"/>
              </a:ext>
            </a:extLst>
          </p:cNvPr>
          <p:cNvSpPr txBox="1"/>
          <p:nvPr/>
        </p:nvSpPr>
        <p:spPr>
          <a:xfrm>
            <a:off x="1197308" y="799971"/>
            <a:ext cx="300969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MVM (Matrix-Vector Multiplication)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can be executed in a crosspoint memory array by universal circuit laws, such as Kirchhoff’s current law for summation and Ohm’s law for multiplication.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758A99-34A4-A6EB-801D-2B0E1F77EE64}"/>
              </a:ext>
            </a:extLst>
          </p:cNvPr>
          <p:cNvSpPr txBox="1"/>
          <p:nvPr/>
        </p:nvSpPr>
        <p:spPr>
          <a:xfrm>
            <a:off x="290485" y="2692996"/>
            <a:ext cx="90682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crosspoint array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crossbar</a:t>
            </a:r>
          </a:p>
        </p:txBody>
      </p:sp>
      <p:pic>
        <p:nvPicPr>
          <p:cNvPr id="13" name="Picture 12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BBE04F5C-DD54-0FED-11BF-30893252BB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558" y="626439"/>
            <a:ext cx="2721449" cy="14040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3311D9-ECC8-7B59-1E25-16A783841120}"/>
              </a:ext>
            </a:extLst>
          </p:cNvPr>
          <p:cNvSpPr/>
          <p:nvPr/>
        </p:nvSpPr>
        <p:spPr>
          <a:xfrm>
            <a:off x="5158024" y="505193"/>
            <a:ext cx="1758073" cy="2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2647D-6E76-988C-76E9-0B3E9A21B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B32824-0319-C0EC-266D-A335253D2ABA}"/>
              </a:ext>
            </a:extLst>
          </p:cNvPr>
          <p:cNvSpPr txBox="1"/>
          <p:nvPr/>
        </p:nvSpPr>
        <p:spPr>
          <a:xfrm>
            <a:off x="824086" y="4204532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Verma et al., In-Memory Computing, 2019</a:t>
            </a:r>
          </a:p>
        </p:txBody>
      </p:sp>
      <p:pic>
        <p:nvPicPr>
          <p:cNvPr id="6" name="Picture 5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3B700913-8E1A-4A5E-B072-1E86F9089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11" y="753404"/>
            <a:ext cx="5486650" cy="3485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B6523-2C81-05F4-3798-8CFE1300B362}"/>
              </a:ext>
            </a:extLst>
          </p:cNvPr>
          <p:cNvSpPr txBox="1"/>
          <p:nvPr/>
        </p:nvSpPr>
        <p:spPr>
          <a:xfrm>
            <a:off x="5769433" y="753404"/>
            <a:ext cx="3177666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6-T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SRAM mode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One row accessed at a time via WL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IMC mode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Multiple or all rows  accessed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Each WL digital-to-analog converter (WLDAC) applies an analog voltage corresponding to an input-vector element.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Taking the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bitlines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(BL/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BLb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 as a differential signal, the stored data then have the effect of multiplying the input-vector element by +1/–1, and the currents from all bit cells in a column accumulate, generating an analog discharge of BL/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BLb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This yields a multiply–accumulate (MAC) operation as required for MVM.</a:t>
            </a:r>
          </a:p>
        </p:txBody>
      </p:sp>
      <p:pic>
        <p:nvPicPr>
          <p:cNvPr id="10" name="Picture 9" descr="A close up of a black text&#10;&#10;AI-generated content may be incorrect.">
            <a:extLst>
              <a:ext uri="{FF2B5EF4-FFF2-40B4-BE49-F238E27FC236}">
                <a16:creationId xmlns:a16="http://schemas.microsoft.com/office/drawing/2014/main" id="{DE99E96F-30FA-F837-6AB0-C92A5AC48B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0242" y="4019498"/>
            <a:ext cx="1236610" cy="4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1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CC50-B741-1766-95C3-23F2E928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FB4192-C6ED-4F08-D3BB-3A8EF0C18A44}"/>
              </a:ext>
            </a:extLst>
          </p:cNvPr>
          <p:cNvSpPr txBox="1"/>
          <p:nvPr/>
        </p:nvSpPr>
        <p:spPr>
          <a:xfrm>
            <a:off x="3597597" y="4491594"/>
            <a:ext cx="23871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Verma et al., In-Memory Computing, 2019</a:t>
            </a:r>
          </a:p>
        </p:txBody>
      </p:sp>
      <p:pic>
        <p:nvPicPr>
          <p:cNvPr id="4" name="Picture 3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FFF6A3D5-1BF0-A689-84E9-106FB5E2B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91" y="1061201"/>
            <a:ext cx="3950612" cy="2780921"/>
          </a:xfrm>
          <a:prstGeom prst="rect">
            <a:avLst/>
          </a:prstGeom>
        </p:spPr>
      </p:pic>
      <p:pic>
        <p:nvPicPr>
          <p:cNvPr id="6" name="Picture 5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0856F9F1-91C2-FEFF-65DB-6E7A936AA7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193" y="1061201"/>
            <a:ext cx="3864098" cy="278092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7B2032B-D5E1-55F7-BD55-31C3E75B27D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9247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IMC vs non-IMC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87B40-4340-552E-D504-D6DD5F5793D6}"/>
              </a:ext>
            </a:extLst>
          </p:cNvPr>
          <p:cNvSpPr txBox="1"/>
          <p:nvPr/>
        </p:nvSpPr>
        <p:spPr>
          <a:xfrm>
            <a:off x="795679" y="3975059"/>
            <a:ext cx="755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IMC enables ~ 10x gains in each metric.</a:t>
            </a:r>
          </a:p>
        </p:txBody>
      </p:sp>
    </p:spTree>
    <p:extLst>
      <p:ext uri="{BB962C8B-B14F-4D97-AF65-F5344CB8AC3E}">
        <p14:creationId xmlns:p14="http://schemas.microsoft.com/office/powerpoint/2010/main" val="413016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8B7E-3BFD-DFAE-5F09-01455F008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1557B46-8512-B0B1-DBC1-37AB57CAA7DE}"/>
              </a:ext>
            </a:extLst>
          </p:cNvPr>
          <p:cNvSpPr txBox="1">
            <a:spLocks noChangeArrowheads="1"/>
          </p:cNvSpPr>
          <p:nvPr/>
        </p:nvSpPr>
        <p:spPr>
          <a:xfrm>
            <a:off x="-121247" y="156684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can we man a NN onto a crossbar?</a:t>
            </a:r>
          </a:p>
        </p:txBody>
      </p:sp>
      <p:pic>
        <p:nvPicPr>
          <p:cNvPr id="3" name="Picture 2" descr="A diagram of a circuit&#10;&#10;AI-generated content may be incorrect.">
            <a:extLst>
              <a:ext uri="{FF2B5EF4-FFF2-40B4-BE49-F238E27FC236}">
                <a16:creationId xmlns:a16="http://schemas.microsoft.com/office/drawing/2014/main" id="{F8DFC277-7BF1-25E1-9681-338B21750C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529" y="2220203"/>
            <a:ext cx="1760734" cy="17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B798-80A1-BD68-0ADE-D13D1482E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twork diagram&#10;&#10;AI-generated content may be incorrect.">
            <a:extLst>
              <a:ext uri="{FF2B5EF4-FFF2-40B4-BE49-F238E27FC236}">
                <a16:creationId xmlns:a16="http://schemas.microsoft.com/office/drawing/2014/main" id="{A2F212A9-DDFD-2F6B-154F-7A5BCBB6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00" y="1132229"/>
            <a:ext cx="4025900" cy="213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3F33D-9B3E-89B5-DB11-BAE40AAB6720}"/>
              </a:ext>
            </a:extLst>
          </p:cNvPr>
          <p:cNvSpPr txBox="1"/>
          <p:nvPr/>
        </p:nvSpPr>
        <p:spPr>
          <a:xfrm>
            <a:off x="850022" y="2870380"/>
            <a:ext cx="14991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DOI: 10.1109/ACCESS.2019.2944417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B4C40E8-F7C1-A553-FB3B-8FD2348AD80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can we map a NN onto a crossbar?</a:t>
            </a:r>
          </a:p>
        </p:txBody>
      </p:sp>
      <p:pic>
        <p:nvPicPr>
          <p:cNvPr id="3" name="Picture 2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83D7BBF-1ED1-077C-5863-623C9366CF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403" y="1132229"/>
            <a:ext cx="2938131" cy="3050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2AF350-EBFE-D6BA-9162-8C0DDF60135F}"/>
              </a:ext>
            </a:extLst>
          </p:cNvPr>
          <p:cNvSpPr txBox="1"/>
          <p:nvPr/>
        </p:nvSpPr>
        <p:spPr>
          <a:xfrm>
            <a:off x="5382403" y="4243483"/>
            <a:ext cx="310946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https://doi.org/10.3389/fnins.2021.690418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2A3F-A4FB-3C72-34D6-E86E9D164C4D}"/>
              </a:ext>
            </a:extLst>
          </p:cNvPr>
          <p:cNvSpPr txBox="1"/>
          <p:nvPr/>
        </p:nvSpPr>
        <p:spPr>
          <a:xfrm>
            <a:off x="336200" y="3331665"/>
            <a:ext cx="457200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Parallel multiplication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: When voltage is applied to the rows, the current flowing through each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memristive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junction is proportional to the product of the input voltage and the junction's conductance. This effectively performs multiplication at each intersection point simultaneously.</a:t>
            </a:r>
          </a:p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Current summation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: The currents from all intersections in a column are naturally summed according to Kirchhoff's current law, effectively adding up all the partial products.</a:t>
            </a:r>
          </a:p>
        </p:txBody>
      </p:sp>
    </p:spTree>
    <p:extLst>
      <p:ext uri="{BB962C8B-B14F-4D97-AF65-F5344CB8AC3E}">
        <p14:creationId xmlns:p14="http://schemas.microsoft.com/office/powerpoint/2010/main" val="2570937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3A427-9FA4-3F6C-DEA5-2A6C8347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BB2737-85BB-C289-85BD-8698585012BC}"/>
              </a:ext>
            </a:extLst>
          </p:cNvPr>
          <p:cNvSpPr txBox="1"/>
          <p:nvPr/>
        </p:nvSpPr>
        <p:spPr>
          <a:xfrm>
            <a:off x="2120046" y="4413407"/>
            <a:ext cx="49039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https://nanoconvergencejournal.springeropen.com/articles/10.1186/s40580-024-00463-0</a:t>
            </a:r>
            <a:r>
              <a:rPr lang="en-US" sz="1000" dirty="0"/>
              <a:t>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B0D7D78-1C3D-BBA7-DB41-AE56FC01E02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can we map a NN onto a crossbar?</a:t>
            </a:r>
          </a:p>
        </p:txBody>
      </p:sp>
      <p:pic>
        <p:nvPicPr>
          <p:cNvPr id="4" name="Picture 3" descr="A diagram of electrical components&#10;&#10;AI-generated content may be incorrect.">
            <a:extLst>
              <a:ext uri="{FF2B5EF4-FFF2-40B4-BE49-F238E27FC236}">
                <a16:creationId xmlns:a16="http://schemas.microsoft.com/office/drawing/2014/main" id="{F81BDBFE-57E8-510C-483E-807F3BF54C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812" y="1554056"/>
            <a:ext cx="7772400" cy="23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4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5E367-0F2E-3A42-887A-DA4AECE65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electrical circuits&#10;&#10;AI-generated content may be incorrect.">
            <a:extLst>
              <a:ext uri="{FF2B5EF4-FFF2-40B4-BE49-F238E27FC236}">
                <a16:creationId xmlns:a16="http://schemas.microsoft.com/office/drawing/2014/main" id="{4EC8B21B-6BAC-C239-03E3-A0AC4A5282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1894" y="1173115"/>
            <a:ext cx="5535657" cy="19561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29685F-21DA-6481-9E66-A8A45A38658D}"/>
              </a:ext>
            </a:extLst>
          </p:cNvPr>
          <p:cNvSpPr/>
          <p:nvPr/>
        </p:nvSpPr>
        <p:spPr>
          <a:xfrm>
            <a:off x="5158024" y="505193"/>
            <a:ext cx="1758073" cy="2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A954B09-0174-6194-1F15-913BE479E59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Sneak paths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905D29-AB80-42AA-C107-BABBD15AA660}"/>
              </a:ext>
            </a:extLst>
          </p:cNvPr>
          <p:cNvSpPr txBox="1"/>
          <p:nvPr/>
        </p:nvSpPr>
        <p:spPr>
          <a:xfrm>
            <a:off x="2286000" y="3231096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Sneak-paths in crossbars are unintended current pathways that occur in memory array architectures.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Solutions: </a:t>
            </a:r>
            <a:r>
              <a:rPr lang="en-US" sz="1400" b="1" dirty="0"/>
              <a:t>diodes</a:t>
            </a:r>
            <a:r>
              <a:rPr lang="en-US" sz="1400" dirty="0"/>
              <a:t> or </a:t>
            </a:r>
            <a:r>
              <a:rPr lang="en-US" sz="1400" b="1" dirty="0"/>
              <a:t>1T1R structures</a:t>
            </a:r>
          </a:p>
        </p:txBody>
      </p:sp>
    </p:spTree>
    <p:extLst>
      <p:ext uri="{BB962C8B-B14F-4D97-AF65-F5344CB8AC3E}">
        <p14:creationId xmlns:p14="http://schemas.microsoft.com/office/powerpoint/2010/main" val="1412673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5038-CB8F-9070-C4BB-4DB8F0ED8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60B6CC-53C5-D699-7180-0C7F6AD1DFA2}"/>
              </a:ext>
            </a:extLst>
          </p:cNvPr>
          <p:cNvSpPr txBox="1"/>
          <p:nvPr/>
        </p:nvSpPr>
        <p:spPr>
          <a:xfrm>
            <a:off x="689588" y="1071326"/>
            <a:ext cx="83079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the primary advantage of in-memory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a typical crossbar implementation of a neural network, where are the synaptic weights physically represented?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are the benefits of spiking neural nets over analog neural nets?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0A809B-6D4C-D93A-1E47-15301F52656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2683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EA31-DF75-FB17-1CAF-EB4D914C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5F831FA-4DDD-40A2-EC8C-7A27CBDF4C85}"/>
              </a:ext>
            </a:extLst>
          </p:cNvPr>
          <p:cNvSpPr txBox="1">
            <a:spLocks noChangeArrowheads="1"/>
          </p:cNvSpPr>
          <p:nvPr/>
        </p:nvSpPr>
        <p:spPr>
          <a:xfrm>
            <a:off x="242761" y="141812"/>
            <a:ext cx="2160573" cy="13147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Emerging technology</a:t>
            </a:r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2484E8B2-F68F-8E51-A956-2A8918CEA1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34" y="481476"/>
            <a:ext cx="5829215" cy="41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9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F85D-DB5F-16D8-AE28-B75EB8B6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362B8427-CA69-0E06-956F-BAE94B0DE1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49"/>
            <a:ext cx="9144000" cy="4366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A562B-5167-60F4-9E92-131E62C1BCEB}"/>
              </a:ext>
            </a:extLst>
          </p:cNvPr>
          <p:cNvSpPr txBox="1"/>
          <p:nvPr/>
        </p:nvSpPr>
        <p:spPr>
          <a:xfrm>
            <a:off x="4122998" y="4625788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</p:spTree>
    <p:extLst>
      <p:ext uri="{BB962C8B-B14F-4D97-AF65-F5344CB8AC3E}">
        <p14:creationId xmlns:p14="http://schemas.microsoft.com/office/powerpoint/2010/main" val="343679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8ED6-4880-A837-5097-6A274897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95486D1-3554-53AC-DB21-4D1ADBE9093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No Free Lunch theorem (NFL)</a:t>
            </a:r>
          </a:p>
        </p:txBody>
      </p:sp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8192C08A-06F0-C4EB-5C47-31A1C5D160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66" y="97969"/>
            <a:ext cx="8289151" cy="4387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CF093-72CB-D701-8DC6-989A99218642}"/>
              </a:ext>
            </a:extLst>
          </p:cNvPr>
          <p:cNvSpPr txBox="1"/>
          <p:nvPr/>
        </p:nvSpPr>
        <p:spPr>
          <a:xfrm>
            <a:off x="4122998" y="460273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Mishra et al.</a:t>
            </a:r>
          </a:p>
        </p:txBody>
      </p:sp>
    </p:spTree>
    <p:extLst>
      <p:ext uri="{BB962C8B-B14F-4D97-AF65-F5344CB8AC3E}">
        <p14:creationId xmlns:p14="http://schemas.microsoft.com/office/powerpoint/2010/main" val="268969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184D5-7958-3D52-8A9C-97ED3094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F6B420A-95E9-2EC1-3F42-942733C76F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No Free Lunch theorem (NFL)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90286-A165-29A4-EBF6-58FE837AE785}"/>
              </a:ext>
            </a:extLst>
          </p:cNvPr>
          <p:cNvSpPr txBox="1"/>
          <p:nvPr/>
        </p:nvSpPr>
        <p:spPr>
          <a:xfrm>
            <a:off x="5929761" y="4104086"/>
            <a:ext cx="25571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https://www.geeksforgeeks.org/what-is-no-free-lunch-theorem</a:t>
            </a:r>
            <a:r>
              <a:rPr lang="en-US" sz="700" dirty="0"/>
              <a:t> 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82C5C0F7-6687-4D60-978B-4406647820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85"/>
          <a:stretch/>
        </p:blipFill>
        <p:spPr>
          <a:xfrm>
            <a:off x="5507304" y="1741886"/>
            <a:ext cx="3547683" cy="236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C6913-5C20-2ED8-580B-7625CEB80D72}"/>
              </a:ext>
            </a:extLst>
          </p:cNvPr>
          <p:cNvSpPr txBox="1"/>
          <p:nvPr/>
        </p:nvSpPr>
        <p:spPr>
          <a:xfrm>
            <a:off x="262990" y="878151"/>
            <a:ext cx="548235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"No Free Lunch" (NFL) theorem in optimization and machine learning states that, when averaged across all possible problems, all optimization algorithms perform equally well. I.e.,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 algorithm consistently outperforms random search or any other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NFL theorem was formalized by David Wolpert and William Macready in 1997.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principle has profound implications for ML and HW 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explains why specialized algorithms/architectures work well for specific domains but fail in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highlights the importance of incorporating domain knowledge when selecting algorithms/architectures.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reminds us that claims about algorithm/architecture superiority must specify the context/problem class.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8BE79-56F6-2444-7F85-BCAA54BE54FC}"/>
              </a:ext>
            </a:extLst>
          </p:cNvPr>
          <p:cNvSpPr txBox="1"/>
          <p:nvPr/>
        </p:nvSpPr>
        <p:spPr>
          <a:xfrm>
            <a:off x="2286000" y="4589397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https://ieeexplore.ieee.org/document/585893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898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47DC-D697-EF84-17F9-A44711CD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94748F-A848-BA94-9604-0C555961C1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Architecture of a TPU accelerator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DA95-2C3D-5E8B-9370-22DAE262D8E3}"/>
              </a:ext>
            </a:extLst>
          </p:cNvPr>
          <p:cNvSpPr txBox="1"/>
          <p:nvPr/>
        </p:nvSpPr>
        <p:spPr>
          <a:xfrm>
            <a:off x="2695206" y="4496498"/>
            <a:ext cx="40206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3"/>
              </a:rPr>
              <a:t>https://cloud.google.com/blog/products/ai-machine-learning/an-in-depth-look-at-googles-first-tensor-processing-unit-tpu</a:t>
            </a:r>
            <a:r>
              <a:rPr lang="en-US" sz="600" dirty="0"/>
              <a:t> 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95B7656E-351D-EA24-4333-E1A6ABCC6E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36" y="981262"/>
            <a:ext cx="6227922" cy="324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9D800-55BE-5069-E94E-D82E48D7DD99}"/>
              </a:ext>
            </a:extLst>
          </p:cNvPr>
          <p:cNvSpPr txBox="1"/>
          <p:nvPr/>
        </p:nvSpPr>
        <p:spPr>
          <a:xfrm>
            <a:off x="6560670" y="1265083"/>
            <a:ext cx="215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main component of TPU is the MXU that consists of 256 by 256 (i.e., 65,536) MACs to perform 8-bit mathematical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MXU gets its input from the weighted FIFO and unified buffer (UB).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3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9182</TotalTime>
  <Words>1459</Words>
  <Application>Microsoft Macintosh PowerPoint</Application>
  <PresentationFormat>On-screen Show (16:9)</PresentationFormat>
  <Paragraphs>207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Calibri</vt:lpstr>
      <vt:lpstr>Calibri Light</vt:lpstr>
      <vt:lpstr>Monaco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489</cp:revision>
  <cp:lastPrinted>2025-04-28T20:32:45Z</cp:lastPrinted>
  <dcterms:created xsi:type="dcterms:W3CDTF">2020-09-27T22:07:31Z</dcterms:created>
  <dcterms:modified xsi:type="dcterms:W3CDTF">2025-08-14T17:05:02Z</dcterms:modified>
</cp:coreProperties>
</file>